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63" r:id="rId3"/>
    <p:sldId id="264" r:id="rId4"/>
    <p:sldId id="259" r:id="rId5"/>
    <p:sldId id="258" r:id="rId6"/>
    <p:sldId id="269" r:id="rId7"/>
    <p:sldId id="270" r:id="rId8"/>
    <p:sldId id="286" r:id="rId9"/>
    <p:sldId id="285" r:id="rId10"/>
    <p:sldId id="287" r:id="rId11"/>
    <p:sldId id="26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41"/>
    <p:restoredTop sz="93596"/>
  </p:normalViewPr>
  <p:slideViewPr>
    <p:cSldViewPr snapToGrid="0" snapToObjects="1">
      <p:cViewPr>
        <p:scale>
          <a:sx n="75" d="100"/>
          <a:sy n="75" d="100"/>
        </p:scale>
        <p:origin x="-54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"/>
            <a:ext cx="1224951" cy="685713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23000">
                <a:schemeClr val="bg1">
                  <a:alpha val="15000"/>
                </a:schemeClr>
              </a:gs>
              <a:gs pos="28000">
                <a:schemeClr val="tx1">
                  <a:alpha val="15000"/>
                </a:schemeClr>
              </a:gs>
              <a:gs pos="19000">
                <a:schemeClr val="tx1">
                  <a:alpha val="15000"/>
                </a:schemeClr>
              </a:gs>
              <a:gs pos="7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56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94417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336039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493687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535310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85404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4825706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744259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372153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413775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37"/>
          </p:nvPr>
        </p:nvSpPr>
        <p:spPr>
          <a:xfrm>
            <a:off x="7278612" y="510308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38"/>
          </p:nvPr>
        </p:nvSpPr>
        <p:spPr>
          <a:xfrm>
            <a:off x="7278612" y="551931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237912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361036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4982815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1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865462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281685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193290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34913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784438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1842783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278612" y="297019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42"/>
          </p:nvPr>
        </p:nvSpPr>
        <p:spPr>
          <a:xfrm>
            <a:off x="7278612" y="338642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278612" y="404203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278612" y="445825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288917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46" hasCustomPrompt="1"/>
          </p:nvPr>
        </p:nvSpPr>
        <p:spPr>
          <a:xfrm>
            <a:off x="6096000" y="395190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278612" y="50749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48"/>
          </p:nvPr>
        </p:nvSpPr>
        <p:spPr>
          <a:xfrm>
            <a:off x="7278612" y="54912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49" hasCustomPrompt="1"/>
          </p:nvPr>
        </p:nvSpPr>
        <p:spPr>
          <a:xfrm>
            <a:off x="6096000" y="49848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151290" y="44877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151290" y="86499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389224" y="49328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40"/>
          </p:nvPr>
        </p:nvSpPr>
        <p:spPr>
          <a:xfrm>
            <a:off x="7151290" y="144481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151290" y="186104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389224" y="148933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151290" y="243084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151290" y="284706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389224" y="2475358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46"/>
          </p:nvPr>
        </p:nvSpPr>
        <p:spPr>
          <a:xfrm>
            <a:off x="7151290" y="3426889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151290" y="3843112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48" hasCustomPrompt="1"/>
          </p:nvPr>
        </p:nvSpPr>
        <p:spPr>
          <a:xfrm>
            <a:off x="6389224" y="3471402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49"/>
          </p:nvPr>
        </p:nvSpPr>
        <p:spPr>
          <a:xfrm>
            <a:off x="7151290" y="441792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50"/>
          </p:nvPr>
        </p:nvSpPr>
        <p:spPr>
          <a:xfrm>
            <a:off x="7151290" y="483414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51" hasCustomPrompt="1"/>
          </p:nvPr>
        </p:nvSpPr>
        <p:spPr>
          <a:xfrm>
            <a:off x="6389224" y="446243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52"/>
          </p:nvPr>
        </p:nvSpPr>
        <p:spPr>
          <a:xfrm>
            <a:off x="7151290" y="541396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53"/>
          </p:nvPr>
        </p:nvSpPr>
        <p:spPr>
          <a:xfrm>
            <a:off x="7151290" y="583019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5" name="文本占位符 3"/>
          <p:cNvSpPr>
            <a:spLocks noGrp="1"/>
          </p:cNvSpPr>
          <p:nvPr>
            <p:ph type="body" sz="quarter" idx="54" hasCustomPrompt="1"/>
          </p:nvPr>
        </p:nvSpPr>
        <p:spPr>
          <a:xfrm>
            <a:off x="6389224" y="545848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552090" y="-17253"/>
            <a:ext cx="276047" cy="6575166"/>
            <a:chOff x="552090" y="-1"/>
            <a:chExt cx="276047" cy="6575166"/>
          </a:xfrm>
          <a:effectLst>
            <a:outerShdw blurRad="114300" dist="762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4" name="燕尾形 3"/>
            <p:cNvSpPr/>
            <p:nvPr userDrawn="1"/>
          </p:nvSpPr>
          <p:spPr>
            <a:xfrm rot="16200000">
              <a:off x="414069" y="6161097"/>
              <a:ext cx="552090" cy="276045"/>
            </a:xfrm>
            <a:prstGeom prst="chevron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552090" y="-1"/>
              <a:ext cx="276047" cy="629728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04181" y="223728"/>
            <a:ext cx="546914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5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7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1" r:id="rId2"/>
    <p:sldLayoutId id="2147483690" r:id="rId3"/>
    <p:sldLayoutId id="2147483692" r:id="rId4"/>
    <p:sldLayoutId id="2147483693" r:id="rId5"/>
    <p:sldLayoutId id="2147483689" r:id="rId6"/>
    <p:sldLayoutId id="2147483688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zh-CN" altLang="en-US" dirty="0"/>
              <a:t>软件</a:t>
            </a:r>
            <a:r>
              <a:rPr lang="zh-CN" altLang="en-US" dirty="0" smtClean="0"/>
              <a:t>学院软件工程专业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 smtClean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机器学习初探</a:t>
            </a:r>
            <a:endParaRPr kumimoji="1" lang="zh-CN" altLang="en-US" dirty="0"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335193" y="2085013"/>
            <a:ext cx="5570756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34528" y="5474208"/>
            <a:ext cx="3681984" cy="1082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汇报人：陈鹏</a:t>
            </a:r>
            <a:endParaRPr lang="en-US" altLang="zh-CN" sz="2400" b="1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2017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年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3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月</a:t>
            </a:r>
            <a:r>
              <a:rPr lang="en-US" altLang="zh-CN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</a:t>
            </a:r>
            <a:r>
              <a:rPr lang="zh-CN" altLang="en-US" sz="2400" b="1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日</a:t>
            </a:r>
            <a:endParaRPr lang="zh-CN" altLang="en-US" sz="2400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线性回归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定义：</a:t>
                </a:r>
                <a:r>
                  <a:rPr lang="zh-CN" altLang="en-US" sz="1600" dirty="0"/>
                  <a:t>损失函数是一种衡量损失和错误（这种损失与“错误地”估计有关，如费用或者设备的损失）程度的函数</a:t>
                </a:r>
                <a:r>
                  <a:rPr lang="zh-CN" altLang="en-US" sz="1600" dirty="0" smtClean="0"/>
                  <a:t>。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：预测房价，假设你现在有重庆房价和其房子大小关系的一系列数据，如下图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我们的目标使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最小！！！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blipFill rotWithShape="0">
                <a:blip r:embed="rId2"/>
                <a:stretch>
                  <a:fillRect l="-364" b="-4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73" y="2775389"/>
            <a:ext cx="8601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开始我们假设：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，则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i="1" kern="0" baseline="30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Target  </a:t>
                </a: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： </a:t>
                </a:r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)) </a:t>
                </a: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得右图：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我们知道当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= 1</a:t>
                </a: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取得最小值。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364" t="-9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46" y="2082800"/>
            <a:ext cx="4384713" cy="46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6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1"/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0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 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）图像就是一个三维的，如右图：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可以看出最低点就是我们要求的点；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问题？我们怎么样去找到这个点呢？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于是便提出了梯度下降（导数下降）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gradient descent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是指梯度下降</a:t>
                </a:r>
                <a:r>
                  <a:rPr lang="zh-CN" altLang="en-US" sz="1600" dirty="0"/>
                  <a:t>，为的是将</a:t>
                </a:r>
                <a:r>
                  <a:rPr lang="en-US" altLang="zh-CN" sz="1600" dirty="0"/>
                  <a:t>cost </a:t>
                </a:r>
                <a:r>
                  <a:rPr lang="en-US" altLang="zh-CN" sz="1600" dirty="0" err="1"/>
                  <a:t>funciton</a:t>
                </a:r>
                <a:r>
                  <a:rPr lang="en-US" altLang="zh-CN" sz="1600" dirty="0"/>
                  <a:t> </a:t>
                </a:r>
                <a:r>
                  <a:rPr lang="zh-CN" altLang="en-US" sz="1600" dirty="0"/>
                  <a:t>描绘出之后，让参数沿着梯度下降的方向走，并迭代地不断减小</a:t>
                </a:r>
                <a:r>
                  <a:rPr lang="en-US" altLang="zh-CN" sz="1600" dirty="0"/>
                  <a:t>J(theta0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theta1)</a:t>
                </a:r>
                <a:r>
                  <a:rPr lang="zh-CN" altLang="en-US" sz="1600" dirty="0" smtClean="0"/>
                  <a:t>，直到达到一个稳态（</a:t>
                </a:r>
                <a:r>
                  <a:rPr lang="en-US" altLang="zh-CN" sz="1600" dirty="0" smtClean="0"/>
                  <a:t>J</a:t>
                </a:r>
                <a:r>
                  <a:rPr lang="zh-CN" altLang="en-US" sz="1600" dirty="0" smtClean="0"/>
                  <a:t>不再减小）。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blipFill rotWithShape="0">
                <a:blip r:embed="rId2"/>
                <a:stretch>
                  <a:fillRect l="-2860" t="-6104" r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9" y="1426464"/>
            <a:ext cx="5801551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76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2638" y="777940"/>
            <a:ext cx="424718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梯度下降：如右图，我们绘制出来的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加入</a:t>
            </a:r>
            <a:r>
              <a:rPr lang="zh-CN" altLang="en-US" sz="1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我们的起点选择在图中的黑圆圈的位置，沿着梯度下降的方式（如图的黑线）走，我们就能找到一个最小值（局部）</a:t>
            </a:r>
            <a:endParaRPr lang="en-US" altLang="zh-CN" sz="1600" b="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所以我们可以得到一个参数的更新公式：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其中的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ɑ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称之为学习率；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9" y="-132472"/>
            <a:ext cx="6364224" cy="48062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369809" y="1412240"/>
            <a:ext cx="353568" cy="219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8" y="4250982"/>
            <a:ext cx="6476579" cy="15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blipFill rotWithShape="0"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8" y="653211"/>
            <a:ext cx="5977700" cy="1437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93" y="1876425"/>
            <a:ext cx="8210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4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同理</a:t>
                </a:r>
                <a14:m>
                  <m:oMath xmlns:m="http://schemas.openxmlformats.org/officeDocument/2006/math">
                    <m:r>
                      <a:rPr lang="zh-CN" altLang="en-US" sz="1600" i="1" kern="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当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！</m:t>
                    </m:r>
                  </m:oMath>
                </a14:m>
                <a:r>
                  <a:rPr lang="en-US" altLang="zh-CN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时，每得到一次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参数值我们就计算一个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值，知道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值不再减小，此时的参数值就是我们要求的值</a:t>
                </a: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6" y="753297"/>
            <a:ext cx="5977700" cy="14379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26" y="2543746"/>
            <a:ext cx="8267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例子：根据肿瘤的尺寸预测病人是否患有癌症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线性回归：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</m:oMath>
                </a14:m>
                <a:endParaRPr lang="en-US" altLang="zh-CN" sz="1600" b="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blipFill rotWithShape="0">
                <a:blip r:embed="rId2"/>
                <a:stretch>
                  <a:fillRect l="-364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23" y="3991927"/>
            <a:ext cx="81057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72" y="1548613"/>
            <a:ext cx="7504748" cy="22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上面的例子大家可以看到，对于这种非线性的问题（分类问题），我们的线性回归不能很好的进行处理，故而提出逻辑回归</a:t>
            </a:r>
            <a:endParaRPr lang="en-US" altLang="zh-CN" sz="1600" b="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目的：分类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模型如下图：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0" y="2412406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所谓</a:t>
            </a:r>
            <a:r>
              <a:rPr lang="en-US" altLang="zh-CN" sz="1600" dirty="0"/>
              <a:t>Sigmoid function</a:t>
            </a:r>
            <a:r>
              <a:rPr lang="zh-CN" altLang="en-US" sz="1600" dirty="0"/>
              <a:t>或</a:t>
            </a:r>
            <a:r>
              <a:rPr lang="en-US" altLang="zh-CN" sz="1600" dirty="0"/>
              <a:t>Logistic function</a:t>
            </a:r>
            <a:r>
              <a:rPr lang="zh-CN" altLang="en-US" sz="1600" dirty="0"/>
              <a:t>就是这样一个函数</a:t>
            </a:r>
            <a:r>
              <a:rPr lang="en-US" altLang="zh-CN" sz="1600" dirty="0"/>
              <a:t>g(z)</a:t>
            </a:r>
            <a:r>
              <a:rPr lang="zh-CN" altLang="en-US" sz="1600" dirty="0"/>
              <a:t>见上图所示</a:t>
            </a:r>
          </a:p>
          <a:p>
            <a:r>
              <a:rPr lang="zh-CN" altLang="en-US" sz="1600" dirty="0"/>
              <a:t>当</a:t>
            </a:r>
            <a:r>
              <a:rPr lang="en-US" altLang="zh-CN" sz="1600" dirty="0"/>
              <a:t>z&gt;=0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g(z)&gt;=0.5</a:t>
            </a:r>
            <a:r>
              <a:rPr lang="zh-CN" altLang="en-US" sz="1600" dirty="0" smtClean="0"/>
              <a:t>；（表示</a:t>
            </a:r>
            <a:r>
              <a:rPr lang="en-US" altLang="zh-CN" sz="1600" dirty="0" smtClean="0"/>
              <a:t>y=1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r>
              <a:rPr lang="zh-CN" altLang="en-US" sz="1600" dirty="0" smtClean="0"/>
              <a:t>当</a:t>
            </a:r>
            <a:r>
              <a:rPr lang="en-US" altLang="zh-CN" sz="1600" dirty="0"/>
              <a:t>z&lt;0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g(z)&lt;</a:t>
            </a:r>
            <a:r>
              <a:rPr lang="en-US" altLang="zh-CN" sz="1600" dirty="0" smtClean="0"/>
              <a:t>0.5</a:t>
            </a:r>
            <a:r>
              <a:rPr lang="zh-CN" altLang="en-US" sz="1600" dirty="0" smtClean="0"/>
              <a:t>（表示</a:t>
            </a:r>
            <a:r>
              <a:rPr lang="en-US" altLang="zh-CN" sz="1600" dirty="0" smtClean="0"/>
              <a:t>y=0</a:t>
            </a:r>
            <a:r>
              <a:rPr lang="zh-CN" altLang="en-US" sz="1600" dirty="0" smtClean="0"/>
              <a:t>）</a:t>
            </a:r>
            <a:endParaRPr lang="zh-CN" altLang="en-US" sz="1600" dirty="0"/>
          </a:p>
          <a:p>
            <a:r>
              <a:rPr lang="zh-CN" altLang="en-US" sz="1600" dirty="0"/>
              <a:t>由下图中公式知，给定了数据</a:t>
            </a:r>
            <a:r>
              <a:rPr lang="en-US" altLang="zh-CN" sz="1600" dirty="0"/>
              <a:t>x</a:t>
            </a:r>
            <a:r>
              <a:rPr lang="zh-CN" altLang="en-US" sz="1600" dirty="0"/>
              <a:t>和参数</a:t>
            </a:r>
            <a:r>
              <a:rPr lang="en-US" altLang="zh-CN" sz="1600" dirty="0"/>
              <a:t>θ</a:t>
            </a:r>
            <a:r>
              <a:rPr lang="zh-CN" altLang="en-US" sz="1600" dirty="0"/>
              <a:t>，</a:t>
            </a:r>
            <a:r>
              <a:rPr lang="en-US" altLang="zh-CN" sz="1600" dirty="0"/>
              <a:t>y=0</a:t>
            </a:r>
            <a:r>
              <a:rPr lang="zh-CN" altLang="en-US" sz="1600" dirty="0"/>
              <a:t>和</a:t>
            </a:r>
            <a:r>
              <a:rPr lang="en-US" altLang="zh-CN" sz="1600" dirty="0"/>
              <a:t>y=1</a:t>
            </a:r>
            <a:r>
              <a:rPr lang="zh-CN" altLang="en-US" sz="1600" dirty="0"/>
              <a:t>的概率和</a:t>
            </a:r>
            <a:r>
              <a:rPr lang="en-US" altLang="zh-CN" sz="1600" dirty="0"/>
              <a:t>=1</a:t>
            </a:r>
            <a:endParaRPr lang="zh-CN" altLang="en-US" sz="1600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14" y="2227547"/>
            <a:ext cx="6593741" cy="1119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61" y="839374"/>
            <a:ext cx="2550035" cy="16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5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上面我们假设的逻辑回归模型的函数如右图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最大似然估计？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4" y="326577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63" y="2322194"/>
            <a:ext cx="7274433" cy="26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 smtClean="0"/>
              <a:t>机器学习初探</a:t>
            </a:r>
            <a:endParaRPr kumimoji="1"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840492" cy="389864"/>
          </a:xfrm>
        </p:spPr>
        <p:txBody>
          <a:bodyPr/>
          <a:lstStyle/>
          <a:p>
            <a:pPr lvl="0"/>
            <a:r>
              <a:rPr lang="zh-CN" altLang="en-US" kern="0" dirty="0" smtClean="0">
                <a:ea typeface="微软雅黑" charset="0"/>
              </a:rPr>
              <a:t>什么是机器学习，以及机器学习的类别。</a:t>
            </a:r>
            <a:endParaRPr lang="zh-CN" altLang="en-US" kern="0" dirty="0">
              <a:ea typeface="微软雅黑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636315" cy="416223"/>
          </a:xfrm>
        </p:spPr>
        <p:txBody>
          <a:bodyPr/>
          <a:lstStyle/>
          <a:p>
            <a:pPr lvl="0"/>
            <a:r>
              <a:rPr kumimoji="1" lang="zh-CN" altLang="en-US" kern="0" dirty="0" smtClean="0">
                <a:ea typeface="微软雅黑" charset="0"/>
              </a:rPr>
              <a:t>模型的评估和选择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zh-CN" altLang="en-US" kern="0" dirty="0" smtClean="0">
                <a:ea typeface="微软雅黑" charset="0"/>
              </a:rPr>
              <a:t>误差，</a:t>
            </a:r>
            <a:r>
              <a:rPr lang="zh-CN" altLang="en-US" kern="0" dirty="0">
                <a:ea typeface="微软雅黑" charset="0"/>
              </a:rPr>
              <a:t>过</a:t>
            </a:r>
            <a:r>
              <a:rPr lang="zh-CN" altLang="en-US" kern="0" dirty="0" smtClean="0">
                <a:ea typeface="微软雅黑" charset="0"/>
              </a:rPr>
              <a:t>拟合，评估方法，性能度量，比较检验，偏差和方差</a:t>
            </a:r>
            <a:endParaRPr lang="zh-CN" altLang="en-US" kern="0" dirty="0">
              <a:ea typeface="微软雅黑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kumimoji="1" lang="zh-CN" altLang="en-US" kern="0" dirty="0" smtClean="0">
                <a:ea typeface="微软雅黑" charset="0"/>
              </a:rPr>
              <a:t>线性回归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zh-CN" altLang="en-US" kern="0" dirty="0" smtClean="0">
                <a:ea typeface="微软雅黑" charset="0"/>
              </a:rPr>
              <a:t>模型，瞬时函数，梯度下降</a:t>
            </a:r>
            <a:endParaRPr lang="zh-CN" altLang="en-US" kern="0" dirty="0">
              <a:ea typeface="微软雅黑" charset="0"/>
            </a:endParaRP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lvl="0"/>
            <a:r>
              <a:rPr kumimoji="1" lang="zh-CN" altLang="en-US" kern="0" dirty="0" smtClean="0">
                <a:ea typeface="微软雅黑" charset="0"/>
              </a:rPr>
              <a:t>逻辑回归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lang="en-US" altLang="zh-CN" kern="0" dirty="0" err="1" smtClean="0">
                <a:ea typeface="微软雅黑" charset="0"/>
              </a:rPr>
              <a:t>Sigmood</a:t>
            </a:r>
            <a:r>
              <a:rPr lang="zh-CN" altLang="en-US" kern="0" dirty="0" smtClean="0">
                <a:ea typeface="微软雅黑" charset="0"/>
              </a:rPr>
              <a:t>函数</a:t>
            </a:r>
            <a:r>
              <a:rPr lang="en-US" altLang="zh-CN" kern="0" dirty="0" smtClean="0">
                <a:ea typeface="微软雅黑" charset="0"/>
              </a:rPr>
              <a:t>,cost</a:t>
            </a:r>
            <a:r>
              <a:rPr lang="zh-CN" altLang="en-US" kern="0" dirty="0" smtClean="0">
                <a:ea typeface="微软雅黑" charset="0"/>
              </a:rPr>
              <a:t>函数</a:t>
            </a:r>
            <a:endParaRPr lang="zh-CN" altLang="en-US" kern="0" dirty="0">
              <a:ea typeface="微软雅黑" charset="0"/>
            </a:endParaRP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/>
              <a:t>上面我们假设的逻辑回归模型的函数如右图</a:t>
            </a:r>
            <a:endParaRPr lang="en-US" altLang="zh-CN" sz="1600" dirty="0" smtClean="0"/>
          </a:p>
          <a:p>
            <a:r>
              <a:rPr lang="zh-CN" altLang="en-US" sz="1600" dirty="0" smtClean="0">
                <a:solidFill>
                  <a:srgbClr val="FF0000"/>
                </a:solidFill>
              </a:rPr>
              <a:t>最大似然估计？</a:t>
            </a:r>
            <a:endParaRPr lang="zh-CN" altLang="en-US" sz="1600" dirty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1" y="283872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1590674"/>
            <a:ext cx="7274433" cy="2688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4279505"/>
            <a:ext cx="8448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 smtClean="0"/>
                  <a:t>我们的目的一样：</a:t>
                </a:r>
                <a:r>
                  <a:rPr lang="en-US" altLang="zh-CN" sz="1600" dirty="0" smtClean="0"/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dirty="0" smtClean="0"/>
                  <a:t>))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调整参数使得函数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最小化</a:t>
                </a:r>
                <a:r>
                  <a:rPr lang="en-US" altLang="zh-CN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-------</a:t>
                </a:r>
                <a:r>
                  <a:rPr lang="zh-CN" altLang="en-US" sz="1600" kern="0" dirty="0" smtClean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梯度下降法</a:t>
                </a:r>
                <a:endParaRPr lang="en-US" altLang="zh-CN" sz="1600" kern="0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blipFill rotWithShape="0">
                <a:blip r:embed="rId2"/>
                <a:stretch>
                  <a:fillRect l="-670" t="-2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114000"/>
            <a:ext cx="6266688" cy="207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5" y="2300178"/>
            <a:ext cx="1041196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3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4" y="4161882"/>
            <a:ext cx="4686109" cy="2696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8" y="713832"/>
            <a:ext cx="83724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4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4" y="1817369"/>
            <a:ext cx="9585008" cy="372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8656" y="877824"/>
            <a:ext cx="1075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也就是说不管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h(x)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是线性的还是逻辑回归式的我们的</a:t>
            </a:r>
            <a:r>
              <a:rPr lang="en-US" altLang="zh-CN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 function </a:t>
            </a: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都可以得到以下的更新过程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061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zh-CN" altLang="en-US" dirty="0"/>
              <a:t>逻辑</a:t>
            </a:r>
            <a:r>
              <a:rPr kumimoji="1" lang="zh-CN" altLang="en-US" dirty="0" smtClean="0"/>
              <a:t>回归</a:t>
            </a:r>
            <a:r>
              <a:rPr kumimoji="1" lang="en-US" altLang="zh-CN" dirty="0" smtClean="0"/>
              <a:t>—</a:t>
            </a:r>
            <a:r>
              <a:rPr kumimoji="1" lang="zh-CN" altLang="en-US" dirty="0" smtClean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8656" y="877824"/>
            <a:ext cx="1075334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逻辑回归偏导数的推理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4640330"/>
            <a:ext cx="7236905" cy="1777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1251562"/>
            <a:ext cx="7147751" cy="32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6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dirty="0"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140015" y="2085013"/>
            <a:ext cx="5961112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 smtClean="0"/>
              <a:t>1.1.</a:t>
            </a:r>
            <a:r>
              <a:rPr kumimoji="1" lang="zh-CN" altLang="en-US" dirty="0" smtClean="0"/>
              <a:t> </a:t>
            </a:r>
            <a:r>
              <a:rPr kumimoji="1" lang="zh-CN" altLang="en-US" kern="0" dirty="0" smtClean="0">
                <a:ea typeface="微软雅黑" charset="0"/>
              </a:rPr>
              <a:t>什么是机器学习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08223" y="933308"/>
            <a:ext cx="4059968" cy="6574107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机器学习：研究如何通过计算的手段，利用经验来改善系统自身的性能。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/>
              <a:t>机器学习的本质是</a:t>
            </a:r>
            <a:r>
              <a:rPr lang="zh-CN" altLang="en-US" b="1" dirty="0"/>
              <a:t>空间搜索</a:t>
            </a:r>
            <a:r>
              <a:rPr lang="zh-CN" altLang="en-US" dirty="0"/>
              <a:t>和</a:t>
            </a:r>
            <a:r>
              <a:rPr lang="zh-CN" altLang="en-US" b="1" dirty="0"/>
              <a:t>函数的泛化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一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个好的机器学习问题：一个程序被认为可以从经验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中学习，解决任务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，达到性能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，当且仅当，有了经验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后，经过了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的评判，程序在处理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时的性能有所提升。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：拿围棋举例，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就是程序上万次的自我练习的经验，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任务就是下棋，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就是和一些新手比赛时，赢得比赛的概率</a:t>
            </a:r>
            <a:r>
              <a:rPr lang="zh-CN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。、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: </a:t>
            </a: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西瓜：色泽，根蒂，声音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天气：路面微湿，和风，晚霞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1" y="726310"/>
            <a:ext cx="692380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1604513" y="1069674"/>
            <a:ext cx="3990452" cy="2087594"/>
            <a:chOff x="1604513" y="1069674"/>
            <a:chExt cx="3990452" cy="2087594"/>
          </a:xfrm>
        </p:grpSpPr>
        <p:sp>
          <p:nvSpPr>
            <p:cNvPr id="15" name="圆角矩形 14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16495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训练的数据是有标签的。</a:t>
              </a:r>
              <a:endParaRPr lang="en-US" altLang="zh-CN" sz="1200" dirty="0" smtClean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</a:rPr>
                <a:t>每组训练数据有一个明确的标识或结果，如对防垃圾邮件系统中“垃圾邮件”“非垃圾邮件”</a:t>
              </a:r>
              <a:r>
                <a:rPr lang="zh-CN" altLang="en-US" sz="1200" dirty="0" smtClean="0">
                  <a:solidFill>
                    <a:srgbClr val="FF0000"/>
                  </a:solidFill>
                </a:rPr>
                <a:t>，</a:t>
              </a:r>
              <a:r>
                <a:rPr lang="zh-CN" altLang="en-US" sz="1200" dirty="0"/>
                <a:t>监督式学习的常见应用</a:t>
              </a:r>
              <a:r>
                <a:rPr lang="zh-CN" altLang="en-US" sz="1200" dirty="0" smtClean="0"/>
                <a:t>场景：</a:t>
              </a:r>
              <a:endParaRPr lang="en-US" altLang="zh-CN" sz="1200" dirty="0" smtClean="0"/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/>
                <a:t>分类</a:t>
              </a:r>
              <a:r>
                <a:rPr lang="zh-CN" altLang="en-US" sz="1200" dirty="0"/>
                <a:t>问题和回归问题</a:t>
              </a:r>
              <a:endParaRPr lang="zh-CN" altLang="en-US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6495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277819" y="1069674"/>
            <a:ext cx="3990452" cy="2087594"/>
            <a:chOff x="7277819" y="1069674"/>
            <a:chExt cx="3990452" cy="2087594"/>
          </a:xfrm>
        </p:grpSpPr>
        <p:sp>
          <p:nvSpPr>
            <p:cNvPr id="18" name="圆角矩形 17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17489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训练的数据是没有标签的；</a:t>
              </a:r>
              <a:endParaRPr lang="en-US" altLang="zh-CN" sz="1200" dirty="0" smtClean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用于发掘样本内在结构的联系</a:t>
              </a:r>
              <a:endParaRPr lang="en-US" altLang="zh-CN" sz="1200" dirty="0" smtClean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主要用于聚类，关联规则学习：例如 ，我们有一堆球，颜色不同，尺寸也不同；</a:t>
              </a:r>
              <a:endParaRPr lang="en-US" altLang="zh-CN" sz="1200" dirty="0" smtClean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7489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非监督学习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604513" y="4050840"/>
            <a:ext cx="3990452" cy="2087594"/>
            <a:chOff x="1604513" y="1069674"/>
            <a:chExt cx="3990452" cy="2087594"/>
          </a:xfrm>
        </p:grpSpPr>
        <p:sp>
          <p:nvSpPr>
            <p:cNvPr id="37" name="圆角矩形 36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6495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训练的数据部分是有标签的部分是没有标签</a:t>
              </a:r>
              <a:endParaRPr lang="en-US" altLang="zh-CN" sz="1200" dirty="0" smtClean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模型主要用来预测，先要学习样本内部结构联系</a:t>
              </a:r>
              <a:endParaRPr lang="en-US" altLang="zh-CN" sz="1200" dirty="0" smtClean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应用场景：回归和分类</a:t>
              </a:r>
              <a:endParaRPr lang="en-US" altLang="zh-CN" sz="1200" dirty="0" smtClean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916495" y="1308973"/>
              <a:ext cx="1569660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半</a:t>
              </a: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277819" y="4050840"/>
            <a:ext cx="3990452" cy="2087594"/>
            <a:chOff x="7277819" y="1069674"/>
            <a:chExt cx="3990452" cy="2087594"/>
          </a:xfrm>
        </p:grpSpPr>
        <p:sp>
          <p:nvSpPr>
            <p:cNvPr id="41" name="圆角矩形 40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7489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solidFill>
                    <a:schemeClr val="bg2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输入的数据作为模型的反馈，并且模型在接受输入必须做出反馈。</a:t>
              </a:r>
              <a:endParaRPr lang="en-US" altLang="zh-CN" sz="1200" dirty="0" smtClean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 smtClean="0">
                  <a:latin typeface="微软雅黑" charset="0"/>
                  <a:ea typeface="微软雅黑" charset="0"/>
                </a:rPr>
                <a:t>应用领域：动态系统，机器人控制等</a:t>
              </a:r>
              <a:endParaRPr lang="en-US" altLang="zh-CN" sz="1200" dirty="0" smtClean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17489" y="1308973"/>
              <a:ext cx="1107996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 smtClean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强化学习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1.2</a:t>
            </a:r>
            <a:r>
              <a:rPr kumimoji="1" lang="zh-CN" altLang="en-US" dirty="0" smtClean="0"/>
              <a:t> 机器学习分类</a:t>
            </a:r>
            <a:endParaRPr kumimoji="1" lang="zh-CN" altLang="en-US" dirty="0"/>
          </a:p>
        </p:txBody>
      </p:sp>
      <p:grpSp>
        <p:nvGrpSpPr>
          <p:cNvPr id="52" name="组 51"/>
          <p:cNvGrpSpPr/>
          <p:nvPr/>
        </p:nvGrpSpPr>
        <p:grpSpPr>
          <a:xfrm>
            <a:off x="4839341" y="2070340"/>
            <a:ext cx="1499044" cy="1499043"/>
            <a:chOff x="4839341" y="2070340"/>
            <a:chExt cx="1499044" cy="1499043"/>
          </a:xfrm>
        </p:grpSpPr>
        <p:sp>
          <p:nvSpPr>
            <p:cNvPr id="9" name="任意形状 8"/>
            <p:cNvSpPr/>
            <p:nvPr/>
          </p:nvSpPr>
          <p:spPr>
            <a:xfrm>
              <a:off x="4839341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2194728"/>
                  </a:moveTo>
                  <a:cubicBezTo>
                    <a:pt x="0" y="982613"/>
                    <a:pt x="982613" y="0"/>
                    <a:pt x="2194728" y="0"/>
                  </a:cubicBezTo>
                  <a:lnTo>
                    <a:pt x="2194728" y="2194728"/>
                  </a:lnTo>
                  <a:lnTo>
                    <a:pt x="0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891741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49959" y="2675229"/>
              <a:ext cx="487633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A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6407625" y="2070340"/>
            <a:ext cx="1499044" cy="1499043"/>
            <a:chOff x="6407625" y="2070340"/>
            <a:chExt cx="1499044" cy="1499043"/>
          </a:xfrm>
        </p:grpSpPr>
        <p:sp>
          <p:nvSpPr>
            <p:cNvPr id="10" name="任意形状 9"/>
            <p:cNvSpPr/>
            <p:nvPr/>
          </p:nvSpPr>
          <p:spPr>
            <a:xfrm>
              <a:off x="6407625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0"/>
                  </a:moveTo>
                  <a:cubicBezTo>
                    <a:pt x="1212115" y="0"/>
                    <a:pt x="2194728" y="982613"/>
                    <a:pt x="2194728" y="2194728"/>
                  </a:cubicBezTo>
                  <a:lnTo>
                    <a:pt x="0" y="219472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891741" rIns="891741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5650" y="2675229"/>
              <a:ext cx="42030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B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839341" y="3638623"/>
            <a:ext cx="1499044" cy="1499043"/>
            <a:chOff x="4839341" y="3638623"/>
            <a:chExt cx="1499044" cy="1499043"/>
          </a:xfrm>
        </p:grpSpPr>
        <p:sp>
          <p:nvSpPr>
            <p:cNvPr id="12" name="任意形状 11"/>
            <p:cNvSpPr/>
            <p:nvPr/>
          </p:nvSpPr>
          <p:spPr>
            <a:xfrm>
              <a:off x="4839341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2194728"/>
                  </a:moveTo>
                  <a:cubicBezTo>
                    <a:pt x="982613" y="2194728"/>
                    <a:pt x="0" y="1212115"/>
                    <a:pt x="0" y="0"/>
                  </a:cubicBezTo>
                  <a:lnTo>
                    <a:pt x="2194728" y="0"/>
                  </a:lnTo>
                  <a:lnTo>
                    <a:pt x="2194728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248920" rIns="248920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534731" y="3949042"/>
              <a:ext cx="518091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C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6407625" y="3638623"/>
            <a:ext cx="1499044" cy="1499043"/>
            <a:chOff x="6407625" y="3638623"/>
            <a:chExt cx="1499044" cy="1499043"/>
          </a:xfrm>
        </p:grpSpPr>
        <p:sp>
          <p:nvSpPr>
            <p:cNvPr id="11" name="任意形状 10"/>
            <p:cNvSpPr/>
            <p:nvPr/>
          </p:nvSpPr>
          <p:spPr>
            <a:xfrm>
              <a:off x="6407625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0"/>
                  </a:moveTo>
                  <a:cubicBezTo>
                    <a:pt x="2194728" y="1212115"/>
                    <a:pt x="1212115" y="2194728"/>
                    <a:pt x="0" y="2194728"/>
                  </a:cubicBezTo>
                  <a:lnTo>
                    <a:pt x="0" y="0"/>
                  </a:lnTo>
                  <a:lnTo>
                    <a:pt x="219472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891742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6710385" y="3949042"/>
              <a:ext cx="49083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D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图片 3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zh-CN" altLang="en-US" kern="0" dirty="0" smtClean="0">
                <a:ea typeface="微软雅黑" charset="0"/>
              </a:rPr>
              <a:t>机器学习的知识图谱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0"/>
            <a:ext cx="10936224" cy="77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3304032" cy="423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：经验误差和过拟合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经验误差：学习器在训练集上的误差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泛化误差：学习器在新样本上的误差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：（学习能力过强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）学习器将训练样本本身的特点当做所有潜在样本都具有的性质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过拟合，将会导致其泛化能力差（适应新样本的能力差）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欠拟合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学习能力过弱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8592" y="-310215"/>
            <a:ext cx="391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6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9643872" cy="293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：留出法：直接将数据集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划分为两个互斥的结合其中一个作为训练集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另一个作为测试集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。在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上练出模型之后，用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来评估其测试误差，作为泛化误差的估计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：交叉验证法：将数据集划分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个大小相同的互斥子集。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D=D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U…..D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en-US" altLang="zh-CN" sz="12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每次用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个子集作为训练集，余下的那个作为测试集。这样就可以获得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组训练测试集。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3999" y="925354"/>
            <a:ext cx="2998660" cy="8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3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690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3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：自助法。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每次从样本集合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中挑选一个</a:t>
            </a:r>
            <a:r>
              <a:rPr lang="en-US" altLang="zh-CN" sz="16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Dj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将其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Copy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一份再放回，然后再取，这样进行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次就得到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个样本的数据集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’。将剩余的作为测试样本。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/>
            </a:r>
            <a:b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：调参和最终模型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三：性能度量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：错误率和精度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：查准率和查全率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3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（受试者工作特征）和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Area Under ROC Curve ROC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曲线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围成的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面积）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：代价敏感错误率和代价曲线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四：比较检验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1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：假设检验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2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3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McNemar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4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Friedman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检验和</a:t>
            </a:r>
            <a:r>
              <a:rPr lang="en-US" altLang="zh-CN" sz="1600" kern="0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Nemenyi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后续检验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0319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341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五：偏差和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方差</a:t>
            </a:r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Variance(</a:t>
            </a:r>
            <a:r>
              <a:rPr lang="zh-CN" altLang="en-US" sz="1600" dirty="0" smtClean="0">
                <a:solidFill>
                  <a:srgbClr val="FF0000"/>
                </a:solidFill>
              </a:rPr>
              <a:t>方差</a:t>
            </a:r>
            <a:r>
              <a:rPr lang="en-US" altLang="zh-CN" sz="1600" dirty="0" smtClean="0">
                <a:solidFill>
                  <a:srgbClr val="FF0000"/>
                </a:solidFill>
              </a:rPr>
              <a:t>)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</a:rPr>
              <a:t>估计本身的方差。</a:t>
            </a:r>
          </a:p>
          <a:p>
            <a:r>
              <a:rPr lang="en-US" altLang="zh-CN" sz="1600" dirty="0" smtClean="0">
                <a:solidFill>
                  <a:srgbClr val="FF0000"/>
                </a:solidFill>
              </a:rPr>
              <a:t>Bias</a:t>
            </a:r>
            <a:r>
              <a:rPr lang="zh-CN" altLang="en-US" sz="1600" dirty="0" smtClean="0">
                <a:solidFill>
                  <a:srgbClr val="FF0000"/>
                </a:solidFill>
              </a:rPr>
              <a:t>（偏差）：</a:t>
            </a:r>
            <a:r>
              <a:rPr lang="zh-CN" altLang="en-US" sz="1600" dirty="0">
                <a:solidFill>
                  <a:srgbClr val="FF0000"/>
                </a:solidFill>
              </a:rPr>
              <a:t>估计的期望和样本数据样本希望得到的回归函数之间的差别</a:t>
            </a:r>
            <a:r>
              <a:rPr lang="zh-CN" altLang="en-US" sz="1600" dirty="0" smtClean="0">
                <a:solidFill>
                  <a:srgbClr val="FF0000"/>
                </a:solidFill>
              </a:rPr>
              <a:t>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algn="just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</a:t>
            </a:r>
            <a:r>
              <a:rPr lang="zh-CN" altLang="en-US" sz="16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个例子：</a:t>
            </a:r>
            <a:r>
              <a:rPr lang="zh-CN" altLang="en-US" sz="1600" dirty="0"/>
              <a:t>具体来讲，我有一个统计量</a:t>
            </a:r>
            <a:r>
              <a:rPr lang="en-US" altLang="zh-CN" sz="1600" dirty="0"/>
              <a:t>D</a:t>
            </a:r>
            <a:r>
              <a:rPr lang="zh-CN" altLang="en-US" sz="1600" dirty="0"/>
              <a:t>（比如统计某大学研一学生身高在</a:t>
            </a:r>
            <a:r>
              <a:rPr lang="en-US" altLang="zh-CN" sz="1600" dirty="0"/>
              <a:t>[0.5-1],[1,1.1],[1.1,1.2]……[1.9,2]</a:t>
            </a:r>
            <a:r>
              <a:rPr lang="zh-CN" altLang="en-US" sz="1600" dirty="0"/>
              <a:t>之间的人数），这样可以形成一些离散点。然后呢，本校研一有</a:t>
            </a:r>
            <a:r>
              <a:rPr lang="en-US" altLang="zh-CN" sz="1600" dirty="0"/>
              <a:t>20</a:t>
            </a:r>
            <a:r>
              <a:rPr lang="zh-CN" altLang="en-US" sz="1600" dirty="0"/>
              <a:t>个班，每个班就都可以拟合成一条估计曲线</a:t>
            </a:r>
            <a:r>
              <a:rPr lang="en-US" altLang="zh-CN" sz="1600" dirty="0"/>
              <a:t>f(x)</a:t>
            </a:r>
            <a:r>
              <a:rPr lang="zh-CN" altLang="en-US" sz="1600" dirty="0"/>
              <a:t>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条曲线呢，有一个平均值，也就是估计期望（均值）曲线</a:t>
            </a:r>
            <a:r>
              <a:rPr lang="en-US" altLang="zh-CN" sz="1600" dirty="0"/>
              <a:t>E(f(</a:t>
            </a:r>
            <a:r>
              <a:rPr lang="en-US" altLang="zh-CN" sz="1600" dirty="0" err="1"/>
              <a:t>x,D</a:t>
            </a:r>
            <a:r>
              <a:rPr lang="en-US" altLang="zh-CN" sz="1600" dirty="0"/>
              <a:t>))</a:t>
            </a:r>
            <a:r>
              <a:rPr lang="zh-CN" altLang="en-US" sz="1600" dirty="0"/>
              <a:t>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variance</a:t>
            </a:r>
            <a:r>
              <a:rPr lang="zh-CN" altLang="en-US" sz="1600" dirty="0"/>
              <a:t>是指，这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条估计曲线与最后估计期望（均值）之间的距离，也就是估计曲线本身的方差，是不可能为</a:t>
            </a:r>
            <a:r>
              <a:rPr lang="en-US" altLang="zh-CN" sz="1600" dirty="0"/>
              <a:t>0</a:t>
            </a:r>
            <a:r>
              <a:rPr lang="zh-CN" altLang="en-US" sz="1600" dirty="0"/>
              <a:t>的。</a:t>
            </a:r>
          </a:p>
          <a:p>
            <a:r>
              <a:rPr lang="en-US" altLang="zh-CN" sz="1600" dirty="0"/>
              <a:t>bias</a:t>
            </a:r>
            <a:r>
              <a:rPr lang="zh-CN" altLang="en-US" sz="1600" dirty="0"/>
              <a:t>是指，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条估计曲线的均值与实际最佳拟合情况之间的距离。</a:t>
            </a:r>
          </a:p>
          <a:p>
            <a:endParaRPr lang="en-US" altLang="zh-CN" sz="1600" kern="0" dirty="0" smtClean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1600" kern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72" y="3685793"/>
            <a:ext cx="7303008" cy="26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9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1300</Words>
  <Application>Microsoft Office PowerPoint</Application>
  <PresentationFormat>宽屏</PresentationFormat>
  <Paragraphs>143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5" baseType="lpstr">
      <vt:lpstr>宋体</vt:lpstr>
      <vt:lpstr>Microsoft YaHei</vt:lpstr>
      <vt:lpstr>Microsoft YaHei</vt:lpstr>
      <vt:lpstr>Arial</vt:lpstr>
      <vt:lpstr>Cambria Math</vt:lpstr>
      <vt:lpstr>Century Gothic</vt:lpstr>
      <vt:lpstr>Segoe UI Light</vt:lpstr>
      <vt:lpstr>Wingdings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cp</cp:lastModifiedBy>
  <cp:revision>71</cp:revision>
  <dcterms:created xsi:type="dcterms:W3CDTF">2015-08-18T02:51:41Z</dcterms:created>
  <dcterms:modified xsi:type="dcterms:W3CDTF">2017-03-04T06:11:08Z</dcterms:modified>
  <cp:category/>
</cp:coreProperties>
</file>